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86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84" r:id="rId18"/>
    <p:sldId id="288" r:id="rId19"/>
    <p:sldId id="289" r:id="rId20"/>
    <p:sldId id="259" r:id="rId21"/>
    <p:sldId id="258" r:id="rId22"/>
    <p:sldId id="276" r:id="rId23"/>
    <p:sldId id="277" r:id="rId24"/>
    <p:sldId id="278" r:id="rId25"/>
    <p:sldId id="279" r:id="rId26"/>
    <p:sldId id="280" r:id="rId27"/>
    <p:sldId id="283" r:id="rId28"/>
    <p:sldId id="281" r:id="rId29"/>
    <p:sldId id="282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79"/>
  </p:normalViewPr>
  <p:slideViewPr>
    <p:cSldViewPr snapToGrid="0" snapToObjects="1">
      <p:cViewPr varScale="1">
        <p:scale>
          <a:sx n="67" d="100"/>
          <a:sy n="67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0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9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2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8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7CC8A-2B25-0848-BD15-793F06FF29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7FE17-2BEF-2C40-A52F-04E96240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4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1510"/>
            <a:ext cx="7772400" cy="1470025"/>
          </a:xfrm>
        </p:spPr>
        <p:txBody>
          <a:bodyPr/>
          <a:lstStyle/>
          <a:p>
            <a:r>
              <a:rPr lang="en-US" dirty="0" smtClean="0"/>
              <a:t>Facing the Lisbon earthquake: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/>
          <a:p>
            <a:r>
              <a:rPr lang="en-US" dirty="0" smtClean="0"/>
              <a:t>The problem of evil and the birth of ‘natural’ disaster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5559" y="4910676"/>
            <a:ext cx="65726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Come, ye philosophers, who cry “All’s well,”</a:t>
            </a:r>
          </a:p>
          <a:p>
            <a:r>
              <a:rPr lang="en-US" sz="2400" i="1" dirty="0" smtClean="0"/>
              <a:t>And contemplate this ruin of a world.</a:t>
            </a:r>
            <a:endParaRPr lang="en-US" sz="2400" dirty="0" smtClean="0"/>
          </a:p>
          <a:p>
            <a:r>
              <a:rPr lang="en-US" sz="2400" i="1" dirty="0"/>
              <a:t>	</a:t>
            </a:r>
            <a:r>
              <a:rPr lang="en-US" sz="2400" i="1" dirty="0" smtClean="0"/>
              <a:t>									-Voltaire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244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Sin (moral evil) </a:t>
            </a:r>
            <a:r>
              <a:rPr lang="en-US" dirty="0">
                <a:sym typeface="Wingdings"/>
              </a:rPr>
              <a:t> Suffering (natural evil</a:t>
            </a:r>
            <a:r>
              <a:rPr lang="en-US" dirty="0" smtClean="0">
                <a:sym typeface="Wingdings"/>
              </a:rPr>
              <a:t>)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4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Gottfried Leibniz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76" y="273050"/>
            <a:ext cx="3368698" cy="58531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12631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THEODICY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0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‘theodicy’?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666081"/>
            <a:ext cx="5111750" cy="30670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philosophical </a:t>
            </a:r>
            <a:r>
              <a:rPr lang="en-US" dirty="0"/>
              <a:t>defense of God against the accusation that God could be evil.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4541" y="5118618"/>
            <a:ext cx="388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Gottfried Leibniz, 1646-1716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4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defense: interconnections of 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there be a more perfect world? </a:t>
            </a:r>
          </a:p>
          <a:p>
            <a:r>
              <a:rPr lang="en-US" dirty="0" smtClean="0"/>
              <a:t>But if you remove this unfortunate event, how do you know how this would change other aspects of the world? Can you be sure that </a:t>
            </a:r>
            <a:r>
              <a:rPr lang="en-US" i="1" dirty="0" smtClean="0"/>
              <a:t>overall</a:t>
            </a:r>
            <a:r>
              <a:rPr lang="en-US" dirty="0"/>
              <a:t> </a:t>
            </a:r>
            <a:r>
              <a:rPr lang="en-US" dirty="0" smtClean="0"/>
              <a:t>things would be </a:t>
            </a:r>
            <a:r>
              <a:rPr lang="en-US" i="1" dirty="0" smtClean="0"/>
              <a:t>better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defense: Good for who?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standard</a:t>
            </a:r>
          </a:p>
          <a:p>
            <a:r>
              <a:rPr lang="en-US" dirty="0" smtClean="0"/>
              <a:t>What about other sentient beings?</a:t>
            </a:r>
          </a:p>
          <a:p>
            <a:r>
              <a:rPr lang="en-US" dirty="0" smtClean="0"/>
              <a:t>What about beings on possible other planets?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8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of all possible worlds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evil things do happen, an all-knowing, all-powerful God chose </a:t>
            </a:r>
            <a:r>
              <a:rPr lang="en-US" i="1" dirty="0" smtClean="0"/>
              <a:t>this </a:t>
            </a:r>
            <a:r>
              <a:rPr lang="en-US" dirty="0" smtClean="0"/>
              <a:t>world out of all of the (infinite) </a:t>
            </a:r>
            <a:r>
              <a:rPr lang="en-US" i="1" dirty="0" smtClean="0"/>
              <a:t>possible </a:t>
            </a:r>
            <a:r>
              <a:rPr lang="en-US" dirty="0" smtClean="0"/>
              <a:t>worlds--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9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Lisbon, 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54100"/>
            <a:ext cx="6350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1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Portuguese colonial empire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850356"/>
            <a:ext cx="9144000" cy="4007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619"/>
            <a:ext cx="2874389" cy="31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1755, All Saint’s Day (Nov 1), 9:40 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0" y="1777837"/>
            <a:ext cx="711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explain the existence of evil?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Azande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9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0"/>
            <a:ext cx="9144000" cy="5646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4424" y="6341863"/>
            <a:ext cx="7138188" cy="37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Allegory of the 1755 Earthquake, by </a:t>
            </a:r>
            <a:r>
              <a:rPr lang="en-US" dirty="0" err="1" smtClean="0"/>
              <a:t>João</a:t>
            </a:r>
            <a:r>
              <a:rPr lang="en-US" dirty="0" smtClean="0"/>
              <a:t> Glama </a:t>
            </a:r>
            <a:r>
              <a:rPr lang="en-US" dirty="0" err="1" smtClean="0"/>
              <a:t>Strobërle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8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Voltaire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French </a:t>
            </a:r>
            <a:r>
              <a:rPr lang="en-US" sz="1800" dirty="0" err="1" smtClean="0"/>
              <a:t>Englightenment</a:t>
            </a:r>
            <a:r>
              <a:rPr lang="en-US" sz="1800" dirty="0" smtClean="0"/>
              <a:t> philosopher</a:t>
            </a:r>
          </a:p>
          <a:p>
            <a:r>
              <a:rPr lang="en-US" sz="1800" dirty="0" smtClean="0"/>
              <a:t>1694-1778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44" y="868363"/>
            <a:ext cx="4191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6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“contemplate this ruin of a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does Voltaire think about the theodicies I discussed above?</a:t>
            </a:r>
          </a:p>
          <a:p>
            <a:pPr marL="0" indent="0">
              <a:buNone/>
            </a:pPr>
            <a:r>
              <a:rPr lang="en-US" dirty="0" smtClean="0"/>
              <a:t>What does he think about the problem of evil?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Cite one passage from the “Poem on the Lisbon disaster” to support your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5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Rousseau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Another French </a:t>
            </a:r>
            <a:r>
              <a:rPr lang="en-US" sz="1800" dirty="0" err="1" smtClean="0"/>
              <a:t>Englightenment</a:t>
            </a:r>
            <a:r>
              <a:rPr lang="en-US" sz="1800" dirty="0" smtClean="0"/>
              <a:t> philosopher</a:t>
            </a:r>
          </a:p>
          <a:p>
            <a:endParaRPr lang="en-US" sz="1800" dirty="0"/>
          </a:p>
          <a:p>
            <a:r>
              <a:rPr lang="en-US" sz="1800" dirty="0" smtClean="0"/>
              <a:t>1712-1778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08000"/>
            <a:ext cx="4191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Rousseau’s letter to Voltaire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he disagree with Voltaire?</a:t>
            </a:r>
          </a:p>
          <a:p>
            <a:r>
              <a:rPr lang="en-US" dirty="0" smtClean="0"/>
              <a:t>What is Rousseau’s view on the problem of evil?</a:t>
            </a:r>
          </a:p>
          <a:p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Cite one passage from the letter to support your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8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‘scientific turn’ in Kant’s philosophy?</a:t>
            </a:r>
          </a:p>
          <a:p>
            <a:r>
              <a:rPr lang="en-US" dirty="0" smtClean="0"/>
              <a:t>The beginning of “seismology”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4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Immanuel Kant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German Enlightenment philosopher</a:t>
            </a:r>
          </a:p>
          <a:p>
            <a:endParaRPr lang="en-US" sz="1800" dirty="0"/>
          </a:p>
          <a:p>
            <a:r>
              <a:rPr lang="en-US" sz="1800" dirty="0"/>
              <a:t>What is the ‘scientific turn’ in Kant’s philosophy?</a:t>
            </a:r>
          </a:p>
          <a:p>
            <a:r>
              <a:rPr lang="en-US" sz="1800" dirty="0"/>
              <a:t>The beginning of “seismology”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89" y="273050"/>
            <a:ext cx="4191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Kant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Universe is </a:t>
            </a:r>
            <a:r>
              <a:rPr lang="en-US" i="1" dirty="0" smtClean="0"/>
              <a:t>developing</a:t>
            </a:r>
            <a:r>
              <a:rPr lang="en-US" dirty="0" smtClean="0"/>
              <a:t>, not fixed</a:t>
            </a:r>
          </a:p>
          <a:p>
            <a:r>
              <a:rPr lang="en-US" dirty="0" smtClean="0"/>
              <a:t>Evidence for a Creator, despite existence of mechanical </a:t>
            </a:r>
            <a:r>
              <a:rPr lang="en-US" dirty="0" err="1" smtClean="0"/>
              <a:t>lawes</a:t>
            </a:r>
            <a:endParaRPr lang="en-US" dirty="0" smtClean="0"/>
          </a:p>
          <a:p>
            <a:r>
              <a:rPr lang="en-US" dirty="0" smtClean="0"/>
              <a:t>The world is “maturing”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6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Kant’s response to Lisbon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providence to </a:t>
            </a:r>
            <a:r>
              <a:rPr lang="en-US" i="1" dirty="0" smtClean="0"/>
              <a:t>prognostication</a:t>
            </a:r>
          </a:p>
          <a:p>
            <a:r>
              <a:rPr lang="en-US" dirty="0" smtClean="0"/>
              <a:t>Explanation and prevention</a:t>
            </a:r>
          </a:p>
          <a:p>
            <a:r>
              <a:rPr lang="en-US" dirty="0" smtClean="0"/>
              <a:t>Toward responsibility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Evil (in Old English)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Both misfortune and moral wickedness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 smtClean="0"/>
              <a:t>”Evil was the word Anglo-Saxons used where we would use </a:t>
            </a:r>
            <a:r>
              <a:rPr lang="en-US" dirty="0"/>
              <a:t>bad, cruel, unskillful, defective (adj.), or harm, crime, misfortune, disease (n</a:t>
            </a:r>
            <a:r>
              <a:rPr lang="en-US" dirty="0" smtClean="0"/>
              <a:t>.).”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-Online Etymology dictionary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Anything, either moral of physical , that caused injury could be called an 'evil'--diseases or maladies in particular were considered 'evils.'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Kant, 1786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 presentation of the history of mankind must recommend to Man in order to serve him as a lesson and an improvement: that he must not blame </a:t>
            </a:r>
            <a:r>
              <a:rPr lang="en-US" b="1" dirty="0" smtClean="0"/>
              <a:t>providence</a:t>
            </a:r>
            <a:r>
              <a:rPr lang="en-US" dirty="0" smtClean="0"/>
              <a:t> in any way for the troubles that harm him; and also his own destruction cannot be ascribed to an </a:t>
            </a:r>
            <a:r>
              <a:rPr lang="en-US" b="1" dirty="0" smtClean="0"/>
              <a:t>original sin </a:t>
            </a:r>
            <a:r>
              <a:rPr lang="en-US" dirty="0" smtClean="0"/>
              <a:t>committed by his primitive parents; […] but that he recognizes every single event as if it in all respects were produced by himself, and that he therefore must accept himself the full </a:t>
            </a:r>
            <a:r>
              <a:rPr lang="en-US" b="1" dirty="0" smtClean="0"/>
              <a:t>responsibility</a:t>
            </a:r>
            <a:r>
              <a:rPr lang="en-US" dirty="0" smtClean="0"/>
              <a:t> for his own hardships, also those occasioned by abuse of reason.</a:t>
            </a:r>
          </a:p>
        </p:txBody>
      </p:sp>
    </p:spTree>
    <p:extLst>
      <p:ext uri="{BB962C8B-B14F-4D97-AF65-F5344CB8AC3E}">
        <p14:creationId xmlns:p14="http://schemas.microsoft.com/office/powerpoint/2010/main" val="19461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 -</a:t>
            </a:r>
            <a:r>
              <a:rPr lang="en-US" dirty="0" smtClean="0">
                <a:sym typeface="Wingdings"/>
              </a:rPr>
              <a:t> takes most of the meanings associated with misfortune, injury, etc.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Evil begins to focus on ‘moral badness’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5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in 1700s was the word ‘evil’ restricted to the meaning of “extreme moral wickedness” that we associate with it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2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evil and moral evil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we carefully distinguish natural ‘</a:t>
            </a:r>
            <a:r>
              <a:rPr lang="en-US" dirty="0" err="1" smtClean="0"/>
              <a:t>bads</a:t>
            </a:r>
            <a:r>
              <a:rPr lang="en-US" dirty="0" smtClean="0"/>
              <a:t>’ from moral ‘evils’</a:t>
            </a:r>
          </a:p>
          <a:p>
            <a:r>
              <a:rPr lang="en-US" dirty="0" smtClean="0"/>
              <a:t>But if this distinction appeared in the 18</a:t>
            </a:r>
            <a:r>
              <a:rPr lang="en-US" baseline="30000" dirty="0" smtClean="0"/>
              <a:t>th</a:t>
            </a:r>
            <a:r>
              <a:rPr lang="en-US" dirty="0" smtClean="0"/>
              <a:t> century, how did it happen?</a:t>
            </a:r>
          </a:p>
          <a:p>
            <a:r>
              <a:rPr lang="en-US" dirty="0" smtClean="0"/>
              <a:t>And what are the consequences of this distinction?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0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Enlightenment</a:t>
            </a:r>
          </a:p>
          <a:p>
            <a:pPr lvl="1"/>
            <a:r>
              <a:rPr lang="en-US" dirty="0" smtClean="0"/>
              <a:t>“emergence from self-incurred immaturity. Immaturity is the inability to use one’s understanding without the guidance of another.”-Immanuel Kant, “What is enlightenment</a:t>
            </a:r>
            <a:r>
              <a:rPr lang="en-US" smtClean="0"/>
              <a:t>?”, 1784</a:t>
            </a:r>
            <a:endParaRPr lang="en-US" dirty="0" smtClean="0"/>
          </a:p>
          <a:p>
            <a:r>
              <a:rPr lang="en-US" dirty="0" smtClean="0"/>
              <a:t>Colonialism</a:t>
            </a:r>
          </a:p>
          <a:p>
            <a:r>
              <a:rPr lang="en-US" dirty="0" smtClean="0"/>
              <a:t>Aftermath of reformation and religious wars between Protestants and Catholics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6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central question: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How could a good God create a world full of innocent suffering?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If we accept that God is all-powerful and created the universe, and there is innocent suffering in the universe, does this mean God is evil? If not, how do we explain this suffering?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0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smtClean="0"/>
              <a:t>Blame the sufferers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85" b="6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Joachim </a:t>
            </a:r>
            <a:r>
              <a:rPr lang="en-US" dirty="0" err="1" smtClean="0"/>
              <a:t>Patinir</a:t>
            </a:r>
            <a:r>
              <a:rPr lang="en-US" dirty="0" smtClean="0"/>
              <a:t>, </a:t>
            </a:r>
            <a:r>
              <a:rPr lang="en-US" i="1" dirty="0" smtClean="0"/>
              <a:t>The Destruction of Sodom and Gomorra, </a:t>
            </a:r>
            <a:r>
              <a:rPr lang="en-US" dirty="0" smtClean="0"/>
              <a:t>1520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9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766</Words>
  <Application>Microsoft Macintosh PowerPoint</Application>
  <PresentationFormat>On-screen Show (4:3)</PresentationFormat>
  <Paragraphs>89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Facing the Lisbon earthquake:</vt:lpstr>
      <vt:lpstr>How can we explain the existence of evil?</vt:lpstr>
      <vt:lpstr>Evil (in Old English)</vt:lpstr>
      <vt:lpstr>Middle English</vt:lpstr>
      <vt:lpstr>18th century</vt:lpstr>
      <vt:lpstr>Natural evil and moral evil</vt:lpstr>
      <vt:lpstr>18th Century</vt:lpstr>
      <vt:lpstr>PowerPoint Presentation</vt:lpstr>
      <vt:lpstr>1. Blame the sufferers</vt:lpstr>
      <vt:lpstr>PowerPoint Presentation</vt:lpstr>
      <vt:lpstr>Gottfried Leibniz</vt:lpstr>
      <vt:lpstr>What is ‘theodicy’?</vt:lpstr>
      <vt:lpstr>First defense: interconnections of causes</vt:lpstr>
      <vt:lpstr>Second defense: Good for who?</vt:lpstr>
      <vt:lpstr>Best of all possible worlds</vt:lpstr>
      <vt:lpstr>Lisbon, 17th century</vt:lpstr>
      <vt:lpstr>PowerPoint Presentation</vt:lpstr>
      <vt:lpstr>Portuguese colonial empire</vt:lpstr>
      <vt:lpstr>1755, All Saint’s Day (Nov 1), 9:40 AM</vt:lpstr>
      <vt:lpstr>PowerPoint Presentation</vt:lpstr>
      <vt:lpstr>PowerPoint Presentation</vt:lpstr>
      <vt:lpstr>Voltaire</vt:lpstr>
      <vt:lpstr>“contemplate this ruin of a world”</vt:lpstr>
      <vt:lpstr>Rousseau</vt:lpstr>
      <vt:lpstr>Rousseau’s letter to Voltaire</vt:lpstr>
      <vt:lpstr>PowerPoint Presentation</vt:lpstr>
      <vt:lpstr>Immanuel Kant</vt:lpstr>
      <vt:lpstr>Early Kant</vt:lpstr>
      <vt:lpstr>Kant’s response to Lisbon</vt:lpstr>
      <vt:lpstr>Kant, 1786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Facing the Lisbon earthquake:</dc:title>
  <dc:creator>L</dc:creator>
  <cp:lastModifiedBy>L</cp:lastModifiedBy>
  <cp:revision>25</cp:revision>
  <dcterms:created xsi:type="dcterms:W3CDTF">2016-09-23T07:31:41Z</dcterms:created>
  <dcterms:modified xsi:type="dcterms:W3CDTF">2018-02-05T07:08:25Z</dcterms:modified>
</cp:coreProperties>
</file>